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3"/>
  </p:sldIdLst>
  <p:sldSz cx="9144000" cy="5143500" type="screen16x9"/>
  <p:notesSz cx="6858000" cy="9144000"/>
  <p:embeddedFontLst>
    <p:embeddedFont>
      <p:font typeface="Calibri" panose="020F0502020204030204" charset="0"/>
      <p:regular r:id="rId9"/>
    </p:embeddedFont>
  </p:embeddedFontLst>
  <p:custDataLst>
    <p:tags r:id="rId1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8BCD5"/>
    <a:srgbClr val="62A5C5"/>
    <a:srgbClr val="80D6FF"/>
    <a:srgbClr val="00C3AB"/>
    <a:srgbClr val="376092"/>
    <a:srgbClr val="6A9A9A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>
        <p:scale>
          <a:sx n="124" d="100"/>
          <a:sy n="124" d="100"/>
        </p:scale>
        <p:origin x="1254" y="372"/>
      </p:cViewPr>
      <p:guideLst>
        <p:guide orient="horz" pos="1517"/>
        <p:guide pos="2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8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sz="800" b="0">
                <a:solidFill>
                  <a:schemeClr val="tx1"/>
                </a:solidFill>
                <a:effectLst/>
              </a:rPr>
              <a:t>Показания к индукции родов</a:t>
            </a:r>
            <a:endParaRPr sz="800" b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500" b="0" i="0" u="none" strike="noStrike" kern="1200" baseline="0">
                    <a:solidFill>
                      <a:schemeClr val="tx1"/>
                    </a:solidFill>
                    <a:effectLst>
                      <a:outerShdw blurRad="50800" dist="50800" dir="5400000" rotWithShape="0">
                        <a:schemeClr val="bg1">
                          <a:alpha val="10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ДРПО</c:v>
                </c:pt>
                <c:pt idx="1">
                  <c:v>Тенденция к перенашиванию</c:v>
                </c:pt>
                <c:pt idx="2">
                  <c:v>Сочетание с ВПР плода</c:v>
                </c:pt>
                <c:pt idx="3">
                  <c:v>Признаки страдания плода</c:v>
                </c:pt>
                <c:pt idx="4">
                  <c:v>Экстрагенитальная патология</c:v>
                </c:pt>
                <c:pt idx="5">
                  <c:v>Антенатальная гибель плода</c:v>
                </c:pt>
                <c:pt idx="6">
                  <c:v>Преэклампсия</c:v>
                </c:pt>
                <c:pt idx="7">
                  <c:v>Изосенсибилизация</c:v>
                </c:pt>
                <c:pt idx="8">
                  <c:v>Острое многоводие, маловодие</c:v>
                </c:pt>
                <c:pt idx="9">
                  <c:v>Многоплодная беременность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23.4</c:v>
                </c:pt>
                <c:pt idx="1">
                  <c:v>40</c:v>
                </c:pt>
                <c:pt idx="2">
                  <c:v>5.02</c:v>
                </c:pt>
                <c:pt idx="3">
                  <c:v>2.2</c:v>
                </c:pt>
                <c:pt idx="4">
                  <c:v>16.2</c:v>
                </c:pt>
                <c:pt idx="5">
                  <c:v>0.7</c:v>
                </c:pt>
                <c:pt idx="6">
                  <c:v>4.6</c:v>
                </c:pt>
                <c:pt idx="7">
                  <c:v>4.6</c:v>
                </c:pt>
                <c:pt idx="8">
                  <c:v>0.6</c:v>
                </c:pt>
                <c:pt idx="9">
                  <c:v>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0"/>
        <c:axId val="696730674"/>
        <c:axId val="154918553"/>
      </c:barChart>
      <c:catAx>
        <c:axId val="696730674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4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</a:p>
        </c:txPr>
        <c:crossAx val="154918553"/>
        <c:crosses val="autoZero"/>
        <c:auto val="1"/>
        <c:lblAlgn val="ctr"/>
        <c:lblOffset val="100"/>
        <c:noMultiLvlLbl val="0"/>
      </c:catAx>
      <c:valAx>
        <c:axId val="15491855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rotWithShape="0">
                    <a:schemeClr val="bg1">
                      <a:alpha val="10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</a:p>
        </c:txPr>
        <c:crossAx val="69673067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rotWithShape="0">
                    <a:schemeClr val="bg1">
                      <a:alpha val="10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rotWithShape="0">
                  <a:schemeClr val="bg1">
                    <a:alpha val="100000"/>
                  </a:schemeClr>
                </a:outerShdw>
              </a:effectLst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>
      <a:gsLst>
        <a:gs pos="33000">
          <a:schemeClr val="accent4">
            <a:lumMod val="60000"/>
            <a:lumOff val="40000"/>
            <a:alpha val="62000"/>
          </a:schemeClr>
        </a:gs>
        <a:gs pos="100000">
          <a:schemeClr val="bg1">
            <a:lumMod val="95000"/>
          </a:schemeClr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>
          <a:effectLst>
            <a:outerShdw blurRad="50800" dist="50800" dir="5400000" rotWithShape="0">
              <a:schemeClr val="bg1">
                <a:alpha val="100000"/>
              </a:schemeClr>
            </a:outerShdw>
          </a:effectLst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Показания к кесарево сечению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Дистресс плода</c:v>
                </c:pt>
                <c:pt idx="1">
                  <c:v>Слабость родовой деятельности</c:v>
                </c:pt>
                <c:pt idx="2">
                  <c:v>Клинически узкий таз</c:v>
                </c:pt>
                <c:pt idx="3">
                  <c:v>ПОНРП</c:v>
                </c:pt>
                <c:pt idx="4">
                  <c:v>Безэффективность родовозбуждения</c:v>
                </c:pt>
                <c:pt idx="5">
                  <c:v>Хорионамнионит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58</c:v>
                </c:pt>
                <c:pt idx="1">
                  <c:v>35</c:v>
                </c:pt>
                <c:pt idx="2">
                  <c:v>7</c:v>
                </c:pt>
                <c:pt idx="3">
                  <c:v>0</c:v>
                </c:pt>
                <c:pt idx="4">
                  <c:v>19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en-US"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>
      <a:gsLst>
        <a:gs pos="33000">
          <a:schemeClr val="accent4">
            <a:lumMod val="60000"/>
            <a:lumOff val="40000"/>
            <a:alpha val="62000"/>
          </a:schemeClr>
        </a:gs>
        <a:gs pos="100000">
          <a:schemeClr val="bg1">
            <a:lumMod val="95000"/>
          </a:schemeClr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1C3FD802-5D00-4F40-B8C1-428FE3D75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BC54654-DF11-424C-AE32-CB9FACDFB0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4654-DF11-424C-AE32-CB9FACDFB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93435" y="226906"/>
            <a:ext cx="8557130" cy="468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pic>
        <p:nvPicPr>
          <p:cNvPr id="8" name="Picture 4" descr="C:\Users\Administrator\Desktop\06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 bwMode="auto">
          <a:xfrm>
            <a:off x="4076227" y="3504320"/>
            <a:ext cx="5067773" cy="164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8BDFF977-FFE5-4423-9813-6B8C01A25D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2AAD5707-BB42-4495-88D9-49A5D59E2C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Tm="6000">
        <p:blinds dir="vert"/>
      </p:transition>
    </mc:Choice>
    <mc:Fallback>
      <p:transition spd="slow" advTm="600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2"/>
          <p:cNvSpPr txBox="1"/>
          <p:nvPr/>
        </p:nvSpPr>
        <p:spPr>
          <a:xfrm>
            <a:off x="3423285" y="62865"/>
            <a:ext cx="5065395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</a:rPr>
              <a:t>Влияние</a:t>
            </a:r>
            <a:r>
              <a:rPr lang="ru-RU" altLang="zh-CN" sz="24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</a:rPr>
              <a:t> индукции родов   на материнские исходы</a:t>
            </a:r>
            <a:endParaRPr lang="ru-RU" altLang="zh-CN" sz="24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193675" y="927735"/>
            <a:ext cx="3147060" cy="27457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Аннотация</a:t>
            </a:r>
            <a:endParaRPr lang="ru-RU" altLang="en-US" b="1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 течение последних десятилетий в отношении все большего числа беременных женщин во всем мире применяется индукция родов. Цель индукции родов — предотвращение неблагоприятных материнских и перинатальных исходов при родах через естественные родовые пути  в клинических ситуациях, когда продолжение беременности и ожидание спонтанного начала родовой деятельности представляют собой более высокий риск, чем процедура родовозбуждения. </a:t>
            </a:r>
            <a:endParaRPr lang="ru-RU" altLang="en-US" sz="800" b="1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Опираясь на данные  «Глобального обзора ВОЗ по материнскому и перинатальному здоровью» , в который были включены 373 лечебных учреждения 24 стран и почти 300 тыс. родов, показывают, что индукция родов производится в 9,6% случаев. Однако нередки случаи, когда исходы индуцированных родов не соответствуют ожиданиям медицинского персонала. Мы провели анализ историй индуцированных родов в НЦАГиП за 2022 год для того, чтобы обобщить полученные данные о материнских исходах. </a:t>
            </a:r>
            <a:endParaRPr lang="ru-RU" altLang="en-US" sz="800" b="1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en-US" sz="800" b="1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93675" y="3484563"/>
            <a:ext cx="3229610" cy="94551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ru-RU" altLang="zh-CN" b="1" dirty="0" smtClean="0">
                <a:solidFill>
                  <a:schemeClr val="bg1"/>
                </a:solidFill>
                <a:latin typeface="Arial Bold" panose="020B0604020202020204" charset="0"/>
                <a:ea typeface="Arial" panose="020B0604020202020204" pitchFamily="34" charset="0"/>
                <a:cs typeface="Arial Bold" panose="020B0604020202020204" charset="0"/>
              </a:rPr>
              <a:t>Материалы и методы</a:t>
            </a:r>
            <a:endParaRPr lang="ru-RU" altLang="zh-CN" b="1" dirty="0" smtClean="0">
              <a:solidFill>
                <a:schemeClr val="bg1"/>
              </a:solidFill>
              <a:latin typeface="Arial Bold" panose="020B0604020202020204" charset="0"/>
              <a:ea typeface="Arial" panose="020B0604020202020204" pitchFamily="34" charset="0"/>
              <a:cs typeface="Arial Bold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ru-RU" altLang="zh-CN" sz="900" b="1" dirty="0" smtClean="0">
                <a:solidFill>
                  <a:schemeClr val="bg1"/>
                </a:solidFill>
                <a:latin typeface="Arial Bold" panose="020B0604020202020204" charset="0"/>
                <a:ea typeface="Arial" panose="020B0604020202020204" pitchFamily="34" charset="0"/>
                <a:cs typeface="Arial Bold" panose="020B0604020202020204" charset="0"/>
              </a:rPr>
              <a:t>Был выполнен ретроспективный анализ историй родов 537 пациенток, которым проведена индукция родов в 2022 г. на базе НЦАГиП г. Алматы.</a:t>
            </a:r>
            <a:endParaRPr lang="ru-RU" altLang="zh-CN" sz="900" b="1" dirty="0" smtClean="0">
              <a:solidFill>
                <a:schemeClr val="bg1"/>
              </a:solidFill>
              <a:latin typeface="Arial Bold" panose="020B0604020202020204" charset="0"/>
              <a:ea typeface="Arial" panose="020B0604020202020204" pitchFamily="34" charset="0"/>
              <a:cs typeface="Arial Bold" panose="020B0604020202020204" charset="0"/>
            </a:endParaRPr>
          </a:p>
          <a:p>
            <a:pPr>
              <a:lnSpc>
                <a:spcPts val="1800"/>
              </a:lnSpc>
            </a:pPr>
            <a:endParaRPr lang="ru-RU" altLang="zh-CN" sz="900" b="1" dirty="0" smtClean="0">
              <a:solidFill>
                <a:schemeClr val="bg1"/>
              </a:solidFill>
              <a:latin typeface="Arial Bold" panose="020B0604020202020204" charset="0"/>
              <a:ea typeface="Arial" panose="020B0604020202020204" pitchFamily="34" charset="0"/>
              <a:cs typeface="Arial Bold" panose="020B0604020202020204" charset="0"/>
            </a:endParaRPr>
          </a:p>
        </p:txBody>
      </p:sp>
      <p:pic>
        <p:nvPicPr>
          <p:cNvPr id="1031" name="Picture 7" descr="https://ncagip.kz/wp-content/uploads/2021/02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675" y="132080"/>
            <a:ext cx="2967990" cy="668655"/>
          </a:xfrm>
          <a:prstGeom prst="rect">
            <a:avLst/>
          </a:prstGeom>
          <a:gradFill flip="none">
            <a:gsLst>
              <a:gs pos="0">
                <a:srgbClr val="BFBFBF">
                  <a:alpha val="9000"/>
                </a:srgbClr>
              </a:gs>
              <a:gs pos="96000">
                <a:schemeClr val="bg1"/>
              </a:gs>
            </a:gsLst>
            <a:lin ang="3000000" scaled="0"/>
          </a:gradFill>
          <a:ln w="12700" cmpd="sng">
            <a:noFill/>
            <a:prstDash val="solid"/>
          </a:ln>
        </p:spPr>
      </p:pic>
      <p:sp>
        <p:nvSpPr>
          <p:cNvPr id="4" name="Text Box 3"/>
          <p:cNvSpPr txBox="1"/>
          <p:nvPr/>
        </p:nvSpPr>
        <p:spPr>
          <a:xfrm>
            <a:off x="6232525" y="1009650"/>
            <a:ext cx="296862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ru-RU" altLang="en-US" b="1" dirty="0" smtClean="0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</a:rPr>
              <a:t>Показания к индукции </a:t>
            </a:r>
            <a:endParaRPr lang="ru-RU" altLang="en-US" b="1" dirty="0" smtClean="0">
              <a:solidFill>
                <a:schemeClr val="bg1"/>
              </a:solidFill>
              <a:latin typeface="Arial Bold" panose="020B0604020202020204" charset="0"/>
              <a:cs typeface="Arial Bold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800" b="1" dirty="0" smtClean="0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</a:rPr>
              <a:t>В</a:t>
            </a:r>
            <a:r>
              <a:rPr lang="en-US" sz="800" b="1" dirty="0" smtClean="0">
                <a:solidFill>
                  <a:schemeClr val="bg1"/>
                </a:solidFill>
              </a:rPr>
              <a:t> 2022 году </a:t>
            </a:r>
            <a:r>
              <a:rPr lang="ru-RU" altLang="en-US" sz="800" b="1" dirty="0" smtClean="0">
                <a:solidFill>
                  <a:schemeClr val="bg1"/>
                </a:solidFill>
              </a:rPr>
              <a:t>в НЦАГиП</a:t>
            </a:r>
            <a:r>
              <a:rPr lang="en-US" sz="800" b="1" dirty="0" smtClean="0">
                <a:solidFill>
                  <a:schemeClr val="bg1"/>
                </a:solidFill>
              </a:rPr>
              <a:t> было 4659 родов. Из  них количество   индуцированных родов составило  537 случаев  (11, 5 %)</a:t>
            </a:r>
            <a:r>
              <a:rPr lang="ru-RU" altLang="en-US" sz="800" b="1" dirty="0" smtClean="0">
                <a:solidFill>
                  <a:schemeClr val="bg1"/>
                </a:solidFill>
              </a:rPr>
              <a:t>. Самым частыми показаниями для проведения индукции   явились  срок гестации более 41 недель (40%) и дородовый разрыв плодных оболочек (23,4%) . </a:t>
            </a:r>
            <a:endParaRPr lang="ru-RU" altLang="en-US" sz="8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altLang="en-US" sz="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575050" y="927735"/>
          <a:ext cx="2576830" cy="163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3321050" y="2557780"/>
            <a:ext cx="3408045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ru-RU" altLang="en-US" b="1" dirty="0" smtClean="0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</a:rPr>
              <a:t>Материнские исходы</a:t>
            </a:r>
            <a:endParaRPr lang="ru-RU" altLang="en-US" b="1" dirty="0" smtClean="0">
              <a:solidFill>
                <a:schemeClr val="bg1"/>
              </a:solidFill>
              <a:latin typeface="Arial Bold" panose="020B0604020202020204" charset="0"/>
              <a:cs typeface="Arial Bold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</a:rPr>
              <a:t>Оценивая эффективность  проводимого метода родовозбуждения , главным параметром было выбрано появление регулярных схваток – 2 схватки за 10 минут по 30 секунд. При оценке в 96.4% случаев была зафиксирована регулярная родовая деятельность. </a:t>
            </a:r>
            <a:endParaRPr lang="en-US" sz="800" b="1" dirty="0" smtClean="0">
              <a:solidFill>
                <a:schemeClr val="bg1"/>
              </a:solidFill>
              <a:latin typeface="Arial Bold" panose="020B0604020202020204" charset="0"/>
              <a:cs typeface="Arial Bold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</a:rPr>
              <a:t>Большая часть родов -  77.6 %   протекала без осложнений. Частота оперативного родоразрешения путем кесарева сечения после индукции родов - 22,1% (119 случаев), из которых подавляющее большинство (10,8%) проведено в связи с дистрессом плода. </a:t>
            </a:r>
            <a:r>
              <a:rPr lang="ru-RU" altLang="en-US" sz="800" b="1" dirty="0" smtClean="0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</a:rPr>
              <a:t> В связи с безэффективностью  родовозбуждения индуцированные роды закончились путем операции кесарева сечения в 3,5% случаев. При анализе выявлено, что в большинстве случаев это  пациентки с ДРПО и несостоятельностью нейро-мышечного аппарата маткит (многорожавшие). </a:t>
            </a:r>
            <a:endParaRPr lang="ru-RU" altLang="en-US" sz="800" b="1" dirty="0" smtClean="0">
              <a:solidFill>
                <a:schemeClr val="bg1"/>
              </a:solidFill>
              <a:latin typeface="Arial Bold" panose="020B0604020202020204" charset="0"/>
              <a:cs typeface="Arial Bold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800" b="1" dirty="0" smtClean="0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</a:rPr>
              <a:t> Слабость родовой деятельности на фоне индукции родов в 2022 году явилась показанием к операции кесарева сечения в 6,5% случаев.</a:t>
            </a:r>
            <a:endParaRPr lang="ru-RU" altLang="en-US" sz="800" b="1" dirty="0" smtClean="0">
              <a:solidFill>
                <a:schemeClr val="bg1"/>
              </a:solidFill>
              <a:latin typeface="Arial Bold" panose="020B0604020202020204" charset="0"/>
              <a:cs typeface="Arial Bold" panose="020B0604020202020204" charset="0"/>
            </a:endParaRPr>
          </a:p>
        </p:txBody>
      </p:sp>
      <p:graphicFrame>
        <p:nvGraphicFramePr>
          <p:cNvPr id="10" name="Chart 6"/>
          <p:cNvGraphicFramePr/>
          <p:nvPr/>
        </p:nvGraphicFramePr>
        <p:xfrm>
          <a:off x="6724015" y="2469515"/>
          <a:ext cx="2393950" cy="252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-635" y="4224655"/>
            <a:ext cx="334137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ru-RU" altLang="en-US" sz="1000" b="1" dirty="0" smtClean="0">
                <a:solidFill>
                  <a:schemeClr val="tx1"/>
                </a:solidFill>
                <a:latin typeface="Arial Bold" panose="020B0604020202020204" charset="0"/>
                <a:cs typeface="Arial Bold" panose="020B0604020202020204" charset="0"/>
              </a:rPr>
              <a:t>Научные руководители:</a:t>
            </a:r>
            <a:r>
              <a:rPr lang="ru-RU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зав.отделения “Мать и дитя” НЦАГиП Кыздарбаева Л.И., зав.родильного отделения НЦАГиП Самитов К.З.</a:t>
            </a:r>
            <a:endParaRPr lang="ru-RU" alt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1000" b="1" dirty="0" smtClean="0">
                <a:solidFill>
                  <a:schemeClr val="tx1"/>
                </a:solidFill>
                <a:latin typeface="Arial Bold" panose="020B0604020202020204" charset="0"/>
                <a:cs typeface="Arial Bold" panose="020B0604020202020204" charset="0"/>
              </a:rPr>
              <a:t>Резиденты акушер-гинекологи НЦАГиП: </a:t>
            </a:r>
            <a:r>
              <a:rPr lang="ru-RU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Адамбаева А.Б., Андрейченко М.Н., Отеулиева А.Б.</a:t>
            </a:r>
            <a:endParaRPr lang="ru-RU" alt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B09F6C8B-BCC8-4892-B810-0D2DFF84CA9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776"/>
</p:tagLst>
</file>

<file path=ppt/theme/theme1.xml><?xml version="1.0" encoding="utf-8"?>
<a:theme xmlns:a="http://schemas.openxmlformats.org/drawingml/2006/main" name="Office Theme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2000"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2485</Words>
  <Application>WPS Writer</Application>
  <PresentationFormat>全屏显示(16:9)</PresentationFormat>
  <Paragraphs>23</Paragraphs>
  <Slides>1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Microsoft YaHei</vt:lpstr>
      <vt:lpstr>汉仪旗黑</vt:lpstr>
      <vt:lpstr>Arial Unicode MS</vt:lpstr>
      <vt:lpstr>SimSun</vt:lpstr>
      <vt:lpstr>宋体-简</vt:lpstr>
      <vt:lpstr>Calibri</vt:lpstr>
      <vt:lpstr>Hiragino Sans CNS</vt:lpstr>
      <vt:lpstr>Arial Bold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rs-idea</dc:title>
  <dc:creator>rs-idea</dc:creator>
  <cp:lastModifiedBy>adiyam97</cp:lastModifiedBy>
  <cp:revision>132</cp:revision>
  <dcterms:created xsi:type="dcterms:W3CDTF">2023-03-26T17:54:50Z</dcterms:created>
  <dcterms:modified xsi:type="dcterms:W3CDTF">2023-03-26T17:54:50Z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1033-4.9.0.7859</vt:lpwstr>
  </property>
</Properties>
</file>